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18"/>
  </p:notesMasterIdLst>
  <p:sldIdLst>
    <p:sldId id="256" r:id="rId2"/>
    <p:sldId id="298" r:id="rId3"/>
    <p:sldId id="299" r:id="rId4"/>
    <p:sldId id="272" r:id="rId5"/>
    <p:sldId id="273" r:id="rId6"/>
    <p:sldId id="27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6" r:id="rId15"/>
    <p:sldId id="297" r:id="rId16"/>
    <p:sldId id="292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68" autoAdjust="0"/>
    <p:restoredTop sz="94668" autoAdjust="0"/>
  </p:normalViewPr>
  <p:slideViewPr>
    <p:cSldViewPr>
      <p:cViewPr varScale="1">
        <p:scale>
          <a:sx n="112" d="100"/>
          <a:sy n="112" d="100"/>
        </p:scale>
        <p:origin x="-1368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E3C1791-82D0-465D-A48D-8C325218BAC2}" type="datetimeFigureOut">
              <a:rPr lang="he-IL" smtClean="0"/>
              <a:t>י'/סיון/תשע"ד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309C3E5E-4F46-4F99-94B7-2E737A7B5F8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8758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June 8,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June 8,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June 8,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June 8,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June 8, 2014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June 8,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June 8, 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June 8, 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June 8, 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June 8,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June 8,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June 8,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hdr="0" ftr="0" dt="0"/>
  <p:txStyles>
    <p:titleStyle>
      <a:lvl1pPr algn="l" defTabSz="914400" rtl="1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r" defTabSz="914400" rtl="1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microsoft.com/office/2007/relationships/hdphoto" Target="../media/hdphoto2.wdp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gif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http://www.lastwordonnothing.com/wp-content/uploads/2011/02/mmm_evolu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t="3726" r="6856" b="12148"/>
          <a:stretch/>
        </p:blipFill>
        <p:spPr bwMode="auto">
          <a:xfrm>
            <a:off x="5148064" y="220618"/>
            <a:ext cx="3696801" cy="65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US" sz="4400" dirty="0" smtClean="0"/>
              <a:t>The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dirty="0" smtClean="0">
                <a:solidFill>
                  <a:srgbClr val="0070C0"/>
                </a:solidFill>
              </a:rPr>
              <a:t>evolution</a:t>
            </a:r>
            <a:r>
              <a:rPr lang="en-US" sz="4400" dirty="0" smtClean="0"/>
              <a:t> </a:t>
            </a:r>
            <a:br>
              <a:rPr lang="en-US" sz="4400" dirty="0" smtClean="0"/>
            </a:br>
            <a:r>
              <a:rPr lang="en-US" sz="4400" dirty="0" smtClean="0"/>
              <a:t>of </a:t>
            </a:r>
            <a:br>
              <a:rPr lang="en-US" sz="4400" dirty="0" smtClean="0"/>
            </a:br>
            <a:r>
              <a:rPr lang="en-US" sz="4400" dirty="0" smtClean="0">
                <a:solidFill>
                  <a:srgbClr val="FF0000"/>
                </a:solidFill>
              </a:rPr>
              <a:t>Stress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dirty="0" smtClean="0"/>
              <a:t>induced</a:t>
            </a:r>
            <a:r>
              <a:rPr lang="en-US" sz="4400" dirty="0" smtClean="0">
                <a:solidFill>
                  <a:srgbClr val="FF0000"/>
                </a:solidFill>
              </a:rPr>
              <a:t/>
            </a:r>
            <a:br>
              <a:rPr lang="en-US" sz="4400" dirty="0" smtClean="0">
                <a:solidFill>
                  <a:srgbClr val="FF0000"/>
                </a:solidFill>
              </a:rPr>
            </a:br>
            <a:r>
              <a:rPr lang="en-US" sz="4400" dirty="0" smtClean="0">
                <a:solidFill>
                  <a:srgbClr val="00B050"/>
                </a:solidFill>
              </a:rPr>
              <a:t>mutation</a:t>
            </a:r>
            <a:endParaRPr lang="he-IL" sz="4400" dirty="0">
              <a:solidFill>
                <a:srgbClr val="00B05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8075240" cy="1796752"/>
          </a:xfrm>
        </p:spPr>
        <p:txBody>
          <a:bodyPr>
            <a:normAutofit fontScale="70000" lnSpcReduction="20000"/>
          </a:bodyPr>
          <a:lstStyle/>
          <a:p>
            <a:pPr rtl="0"/>
            <a:r>
              <a:rPr lang="en-US" sz="3800" dirty="0" err="1" smtClean="0"/>
              <a:t>Yoav</a:t>
            </a:r>
            <a:r>
              <a:rPr lang="en-US" sz="3800" dirty="0" smtClean="0"/>
              <a:t> ram</a:t>
            </a:r>
          </a:p>
          <a:p>
            <a:pPr rtl="0"/>
            <a:r>
              <a:rPr lang="en-US" dirty="0" err="1" smtClean="0">
                <a:solidFill>
                  <a:schemeClr val="tx1"/>
                </a:solidFill>
              </a:rPr>
              <a:t>Hadany</a:t>
            </a:r>
            <a:r>
              <a:rPr lang="en-US" dirty="0" smtClean="0">
                <a:solidFill>
                  <a:schemeClr val="tx1"/>
                </a:solidFill>
              </a:rPr>
              <a:t> Lab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Life sciences faculty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Tel-</a:t>
            </a:r>
            <a:r>
              <a:rPr lang="en-US" dirty="0" err="1" smtClean="0">
                <a:solidFill>
                  <a:schemeClr val="tx1"/>
                </a:solidFill>
              </a:rPr>
              <a:t>aviv</a:t>
            </a:r>
            <a:r>
              <a:rPr lang="en-US" dirty="0" smtClean="0">
                <a:solidFill>
                  <a:schemeClr val="tx1"/>
                </a:solidFill>
              </a:rPr>
              <a:t> University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11 June 2014</a:t>
            </a:r>
            <a:endParaRPr lang="en-US" dirty="0" smtClean="0">
              <a:solidFill>
                <a:schemeClr val="tx1"/>
              </a:solidFill>
            </a:endParaRPr>
          </a:p>
          <a:p>
            <a:pPr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322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ttps://lh5.googleusercontent.com/-GcN5Dj4ARRU/SJMQfnAXY7I/AAAAAAAAB-4/XGVY4_XawCw/s640/IMG_17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88" y="579954"/>
            <a:ext cx="7681175" cy="5760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08" y="-30832"/>
            <a:ext cx="5791200" cy="1371600"/>
          </a:xfrm>
        </p:spPr>
        <p:txBody>
          <a:bodyPr/>
          <a:lstStyle/>
          <a:p>
            <a:pPr algn="r" rtl="0"/>
            <a:r>
              <a:rPr lang="en-US" dirty="0" smtClean="0"/>
              <a:t>Simple landscape</a:t>
            </a:r>
            <a:r>
              <a:rPr lang="he-IL" dirty="0" smtClean="0"/>
              <a:t>	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613368" y="2086285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86984" y="2758460"/>
            <a:ext cx="914400" cy="38099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177584" y="2320894"/>
            <a:ext cx="1436271" cy="4179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082584" y="2377458"/>
            <a:ext cx="1219200" cy="87124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6301784" y="3248704"/>
            <a:ext cx="990600" cy="2116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4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23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23"/>
          <p:cNvSpPr/>
          <p:nvPr/>
        </p:nvSpPr>
        <p:spPr>
          <a:xfrm>
            <a:off x="5069061" y="2289244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914400" y="3202370"/>
            <a:ext cx="1054784" cy="8362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623685" y="2667000"/>
            <a:ext cx="1445376" cy="109151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5557595" y="2523853"/>
            <a:ext cx="609600" cy="60034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7495063" y="3079464"/>
            <a:ext cx="429737" cy="4896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2045384" y="2982166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2562467" y="3328192"/>
            <a:ext cx="1018933" cy="4818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477000" y="2589418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Oval 31"/>
          <p:cNvSpPr/>
          <p:nvPr/>
        </p:nvSpPr>
        <p:spPr>
          <a:xfrm>
            <a:off x="7025846" y="2667000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6167195" y="2901608"/>
            <a:ext cx="214868" cy="2346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http://media.tumblr.com/tumblr_lnzztidk6V1qfhqrf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664" y="2730000"/>
            <a:ext cx="114893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http://www.birdclubsva.org/Jomla/images/stories/bird%2015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617" y="1358400"/>
            <a:ext cx="1331183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https://encrypted-tbn2.gstatic.com/images?q=tbn:ANd9GcSVCTEB_GvRBxpudWs8u9nc8_65R16Ad1MJLlysfomR1DV5wSczd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51" b="89888" l="1767" r="971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545" y="2117341"/>
            <a:ext cx="171707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1377545" y="1600200"/>
            <a:ext cx="169438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No wings</a:t>
            </a:r>
          </a:p>
          <a:p>
            <a:pPr algn="ctr"/>
            <a:r>
              <a:rPr lang="en-US" dirty="0" smtClean="0"/>
              <a:t>Heavy bones</a:t>
            </a:r>
            <a:endParaRPr lang="he-IL" dirty="0"/>
          </a:p>
        </p:txBody>
      </p:sp>
      <p:sp>
        <p:nvSpPr>
          <p:cNvPr id="38" name="TextBox 37"/>
          <p:cNvSpPr txBox="1"/>
          <p:nvPr/>
        </p:nvSpPr>
        <p:spPr>
          <a:xfrm>
            <a:off x="2877612" y="2173069"/>
            <a:ext cx="169438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No wings</a:t>
            </a:r>
          </a:p>
          <a:p>
            <a:pPr algn="ctr"/>
            <a:r>
              <a:rPr lang="en-US" dirty="0" smtClean="0"/>
              <a:t>Light bones</a:t>
            </a:r>
            <a:endParaRPr lang="he-IL" dirty="0"/>
          </a:p>
        </p:txBody>
      </p:sp>
      <p:sp>
        <p:nvSpPr>
          <p:cNvPr id="39" name="TextBox 38"/>
          <p:cNvSpPr txBox="1"/>
          <p:nvPr/>
        </p:nvSpPr>
        <p:spPr>
          <a:xfrm>
            <a:off x="5427435" y="1268408"/>
            <a:ext cx="169438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Wings</a:t>
            </a:r>
          </a:p>
          <a:p>
            <a:pPr algn="ctr"/>
            <a:r>
              <a:rPr lang="en-US" dirty="0" smtClean="0"/>
              <a:t>Light bones</a:t>
            </a:r>
            <a:endParaRPr lang="he-I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024" y="-102840"/>
            <a:ext cx="5791200" cy="1371600"/>
          </a:xfrm>
        </p:spPr>
        <p:txBody>
          <a:bodyPr/>
          <a:lstStyle/>
          <a:p>
            <a:r>
              <a:rPr lang="en-US" dirty="0" smtClean="0"/>
              <a:t>Rugged landscape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2917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  <p:bldP spid="31" grpId="0" animBg="1"/>
      <p:bldP spid="32" grpId="0" animBg="1"/>
      <p:bldP spid="37" grpId="0"/>
      <p:bldP spid="38" grpId="0"/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1981200" y="2969700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Oval 7"/>
          <p:cNvSpPr/>
          <p:nvPr/>
        </p:nvSpPr>
        <p:spPr>
          <a:xfrm>
            <a:off x="5137608" y="2352124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Oval 8"/>
          <p:cNvSpPr/>
          <p:nvPr/>
        </p:nvSpPr>
        <p:spPr>
          <a:xfrm>
            <a:off x="3352800" y="358869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1639744" y="1888290"/>
            <a:ext cx="115212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Low peak</a:t>
            </a:r>
            <a:endParaRPr lang="he-IL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3011344" y="4071850"/>
            <a:ext cx="11521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Valley</a:t>
            </a:r>
            <a:endParaRPr lang="he-IL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3923928" y="1704970"/>
            <a:ext cx="314483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High peak</a:t>
            </a:r>
            <a:endParaRPr lang="he-IL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539228" y="3252106"/>
            <a:ext cx="813572" cy="571194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867312" y="2821340"/>
            <a:ext cx="1208744" cy="861534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539228" y="2667000"/>
            <a:ext cx="2536828" cy="45862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http://media.tumblr.com/tumblr_lnzztidk6V1qfhqrf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664" y="2577600"/>
            <a:ext cx="114893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024" y="-99392"/>
            <a:ext cx="7087344" cy="1371600"/>
          </a:xfrm>
        </p:spPr>
        <p:txBody>
          <a:bodyPr/>
          <a:lstStyle/>
          <a:p>
            <a:pPr rtl="0"/>
            <a:r>
              <a:rPr lang="en-US" dirty="0" smtClean="0"/>
              <a:t>Adaptive Peak shift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67483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7931224" cy="1371600"/>
          </a:xfrm>
        </p:spPr>
        <p:txBody>
          <a:bodyPr/>
          <a:lstStyle/>
          <a:p>
            <a:r>
              <a:rPr lang="en-US" dirty="0" smtClean="0"/>
              <a:t>SIM &amp; rugged landscape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626802"/>
            <a:ext cx="2915448" cy="4373563"/>
          </a:xfrm>
        </p:spPr>
        <p:txBody>
          <a:bodyPr>
            <a:normAutofit/>
          </a:bodyPr>
          <a:lstStyle/>
          <a:p>
            <a:pPr algn="l" rtl="0"/>
            <a:endParaRPr lang="en-US" sz="2800" b="0" dirty="0" smtClean="0"/>
          </a:p>
          <a:p>
            <a:pPr algn="l" rtl="0"/>
            <a:endParaRPr lang="en-US" sz="2800" b="0" dirty="0" smtClean="0"/>
          </a:p>
          <a:p>
            <a:pPr algn="l" rtl="0"/>
            <a:r>
              <a:rPr lang="en-US" sz="2800" b="0" dirty="0" smtClean="0"/>
              <a:t>Increasing the mutation rate in individuals below </a:t>
            </a:r>
            <a:r>
              <a:rPr lang="en-US" sz="2800" dirty="0" smtClean="0"/>
              <a:t>both</a:t>
            </a:r>
            <a:r>
              <a:rPr lang="en-US" sz="2800" b="0" dirty="0" smtClean="0"/>
              <a:t> peaks</a:t>
            </a:r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22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" t="-69" r="27556" b="21708"/>
          <a:stretch/>
        </p:blipFill>
        <p:spPr bwMode="auto">
          <a:xfrm>
            <a:off x="3042914" y="1556792"/>
            <a:ext cx="5563673" cy="4513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022952" y="1936234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dirty="0" smtClean="0">
                <a:effectLst>
                  <a:glow rad="139700">
                    <a:srgbClr val="0070C0">
                      <a:alpha val="40000"/>
                    </a:srgbClr>
                  </a:glow>
                </a:effectLst>
              </a:rPr>
              <a:t>Low mutation rate</a:t>
            </a:r>
            <a:endParaRPr lang="he-IL" sz="2400" b="1" dirty="0">
              <a:effectLst>
                <a:glow rad="139700">
                  <a:srgbClr val="0070C0">
                    <a:alpha val="40000"/>
                  </a:srgbClr>
                </a:glo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27775" y="1587576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1"/>
            <a:r>
              <a:rPr lang="en-US" sz="2400" b="1" dirty="0" smtClean="0"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High mutation rate</a:t>
            </a:r>
            <a:endParaRPr lang="he-IL" sz="2400" b="1" dirty="0">
              <a:effectLst>
                <a:glow rad="228600">
                  <a:srgbClr val="FFC000">
                    <a:alpha val="40000"/>
                  </a:srgbClr>
                </a:glow>
              </a:effectLst>
            </a:endParaRPr>
          </a:p>
        </p:txBody>
      </p:sp>
      <p:sp>
        <p:nvSpPr>
          <p:cNvPr id="25" name="Oval 24"/>
          <p:cNvSpPr/>
          <p:nvPr/>
        </p:nvSpPr>
        <p:spPr>
          <a:xfrm>
            <a:off x="4153717" y="3951189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Oval 25"/>
          <p:cNvSpPr/>
          <p:nvPr/>
        </p:nvSpPr>
        <p:spPr>
          <a:xfrm>
            <a:off x="7354677" y="3273154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/>
          <p:nvPr/>
        </p:nvSpPr>
        <p:spPr>
          <a:xfrm>
            <a:off x="4763317" y="54751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4003167" y="2397899"/>
            <a:ext cx="334255" cy="1460141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997925" y="2049241"/>
            <a:ext cx="1166044" cy="340159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5123719" y="2397899"/>
            <a:ext cx="2230959" cy="994877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5589650" y="46369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6978381" y="2049241"/>
            <a:ext cx="234608" cy="2787103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743773" y="4871597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5824258" y="2049241"/>
            <a:ext cx="679423" cy="2548447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12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Adaptation </a:t>
            </a:r>
            <a:r>
              <a:rPr lang="en-US" dirty="0" smtClean="0"/>
              <a:t>rate</a:t>
            </a:r>
            <a:br>
              <a:rPr lang="en-US" dirty="0" smtClean="0"/>
            </a:br>
            <a:r>
              <a:rPr lang="en-US" sz="1800" dirty="0"/>
              <a:t>CM: constitutive </a:t>
            </a:r>
            <a:r>
              <a:rPr lang="en-US" sz="1800" dirty="0" smtClean="0"/>
              <a:t>mutation</a:t>
            </a:r>
            <a:br>
              <a:rPr lang="en-US" sz="1800" dirty="0" smtClean="0"/>
            </a:br>
            <a:r>
              <a:rPr lang="en-US" sz="1800" dirty="0" smtClean="0">
                <a:solidFill>
                  <a:srgbClr val="0070C0"/>
                </a:solidFill>
              </a:rPr>
              <a:t>SIM: stress-induced mutation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6" descr="D:\workspace\ruggedsim\manuscript\adaptation_rate_s_0.05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656184"/>
            <a:ext cx="6016508" cy="501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516216" y="-84876"/>
                <a:ext cx="2671642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05684" defTabSz="908834">
                  <a:defRPr/>
                </a:pPr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𝐶𝑀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𝜏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𝑆𝐼𝑀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r>
                        <a:rPr lang="en-US" sz="2400" i="1">
                          <a:latin typeface="Cambria Math"/>
                        </a:rPr>
                        <m:t>𝜏</m:t>
                      </m:r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he-IL" sz="2400" dirty="0"/>
              </a:p>
              <a:p>
                <a:pPr indent="205684" defTabSz="908834">
                  <a:defRPr/>
                </a:pPr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-84876"/>
                <a:ext cx="2671642" cy="15696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>
            <a:off x="2123728" y="1916832"/>
            <a:ext cx="72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2885539" y="1700808"/>
            <a:ext cx="2056594" cy="760150"/>
            <a:chOff x="13463618" y="18710349"/>
            <a:chExt cx="2056594" cy="760150"/>
          </a:xfrm>
        </p:grpSpPr>
        <p:sp>
          <p:nvSpPr>
            <p:cNvPr id="11" name="TextBox 10"/>
            <p:cNvSpPr txBox="1"/>
            <p:nvPr/>
          </p:nvSpPr>
          <p:spPr>
            <a:xfrm>
              <a:off x="13483803" y="1871034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/>
                <a:t>Approximation</a:t>
              </a:r>
              <a:endParaRPr lang="he-IL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463618" y="1907038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/>
                <a:t>Simulation</a:t>
              </a:r>
              <a:endParaRPr lang="he-IL" sz="24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439869" y="2060848"/>
            <a:ext cx="126000" cy="387533"/>
            <a:chOff x="12637723" y="19116000"/>
            <a:chExt cx="126000" cy="387533"/>
          </a:xfrm>
        </p:grpSpPr>
        <p:sp>
          <p:nvSpPr>
            <p:cNvPr id="14" name="Oval 13"/>
            <p:cNvSpPr/>
            <p:nvPr/>
          </p:nvSpPr>
          <p:spPr>
            <a:xfrm>
              <a:off x="12637723" y="19244022"/>
              <a:ext cx="126000" cy="12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12700800" y="19116000"/>
              <a:ext cx="0" cy="387533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" name="Straight Arrow Connector 4"/>
          <p:cNvCxnSpPr>
            <a:endCxn id="7" idx="1"/>
          </p:cNvCxnSpPr>
          <p:nvPr/>
        </p:nvCxnSpPr>
        <p:spPr>
          <a:xfrm flipV="1">
            <a:off x="4644008" y="699954"/>
            <a:ext cx="1872208" cy="12009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41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219256" cy="1371600"/>
          </a:xfrm>
        </p:spPr>
        <p:txBody>
          <a:bodyPr>
            <a:normAutofit/>
          </a:bodyPr>
          <a:lstStyle/>
          <a:p>
            <a:pPr rtl="0"/>
            <a:r>
              <a:rPr lang="en-US" dirty="0" smtClean="0"/>
              <a:t>Evolutionary efficiency:</a:t>
            </a:r>
            <a:br>
              <a:rPr lang="en-US" dirty="0" smtClean="0"/>
            </a:br>
            <a:r>
              <a:rPr lang="en-US" sz="2800" dirty="0" smtClean="0">
                <a:solidFill>
                  <a:srgbClr val="0070C0"/>
                </a:solidFill>
              </a:rPr>
              <a:t>SIM </a:t>
            </a:r>
            <a:r>
              <a:rPr lang="en-US" sz="2800" dirty="0" smtClean="0">
                <a:solidFill>
                  <a:schemeClr val="tx1"/>
                </a:solidFill>
              </a:rPr>
              <a:t>is more efficient than </a:t>
            </a:r>
            <a:r>
              <a:rPr lang="en-US" sz="2800" dirty="0" smtClean="0"/>
              <a:t>CM</a:t>
            </a:r>
            <a:endParaRPr lang="he-IL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 descr="D:\workspace\ruggedsim\manuscript\tradeoff_s_0.05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561565"/>
            <a:ext cx="6119800" cy="509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31100" y="6453336"/>
            <a:ext cx="792088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en-US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Adaptedness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- Mean fitness relative to NM (non-mutator)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-1175822" y="3946496"/>
            <a:ext cx="510841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en-US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Adaptability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- Adaptation rate relative to NM</a:t>
            </a:r>
          </a:p>
        </p:txBody>
      </p:sp>
    </p:spTree>
    <p:extLst>
      <p:ext uri="{BB962C8B-B14F-4D97-AF65-F5344CB8AC3E}">
        <p14:creationId xmlns:p14="http://schemas.microsoft.com/office/powerpoint/2010/main" val="375426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916760"/>
          </a:xfrm>
        </p:spPr>
        <p:txBody>
          <a:bodyPr>
            <a:noAutofit/>
          </a:bodyPr>
          <a:lstStyle/>
          <a:p>
            <a:pPr marL="342900" indent="-342900" algn="l" rtl="0"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0070C0"/>
                </a:solidFill>
              </a:rPr>
              <a:t>Stress-induced mutation </a:t>
            </a:r>
            <a:r>
              <a:rPr lang="en-US" sz="2400" dirty="0" smtClean="0"/>
              <a:t>increases </a:t>
            </a:r>
            <a:r>
              <a:rPr lang="en-US" sz="2400" dirty="0" smtClean="0"/>
              <a:t>the adaptation rate without reducing the population mean </a:t>
            </a:r>
            <a:r>
              <a:rPr lang="en-US" sz="2400" dirty="0" smtClean="0"/>
              <a:t>fitness</a:t>
            </a:r>
          </a:p>
          <a:p>
            <a:pPr marL="342900" indent="-342900" algn="l" rtl="0">
              <a:buFont typeface="Arial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Stress-induced mutation </a:t>
            </a:r>
            <a:r>
              <a:rPr lang="en-US" sz="2400" dirty="0" smtClean="0"/>
              <a:t>is an efficient evolutionary strategy</a:t>
            </a:r>
            <a:endParaRPr lang="en-US" sz="2400" dirty="0" smtClean="0"/>
          </a:p>
          <a:p>
            <a:pPr marL="800100" lvl="1" indent="-342900" algn="l" rtl="0"/>
            <a:endParaRPr lang="en-US" sz="2400" dirty="0" smtClean="0"/>
          </a:p>
          <a:p>
            <a:pPr algn="l" rtl="0"/>
            <a:r>
              <a:rPr lang="en-US" sz="2800" dirty="0" err="1" smtClean="0"/>
              <a:t>Lilach</a:t>
            </a:r>
            <a:r>
              <a:rPr lang="en-US" sz="2800" dirty="0" smtClean="0"/>
              <a:t> </a:t>
            </a:r>
            <a:r>
              <a:rPr lang="en-US" sz="2800" dirty="0" err="1"/>
              <a:t>Hadany</a:t>
            </a:r>
            <a:endParaRPr lang="en-US" sz="2800" dirty="0"/>
          </a:p>
          <a:p>
            <a:pPr algn="l" rtl="0"/>
            <a:r>
              <a:rPr lang="en-US" dirty="0"/>
              <a:t>Uri </a:t>
            </a:r>
            <a:r>
              <a:rPr lang="en-US" dirty="0" err="1"/>
              <a:t>Obolski</a:t>
            </a:r>
            <a:endParaRPr lang="en-US" dirty="0"/>
          </a:p>
          <a:p>
            <a:pPr algn="l" rtl="0"/>
            <a:r>
              <a:rPr lang="en-US" dirty="0"/>
              <a:t>Ariel </a:t>
            </a:r>
            <a:r>
              <a:rPr lang="en-US" dirty="0" err="1"/>
              <a:t>Guiejman</a:t>
            </a:r>
            <a:endParaRPr lang="en-US" dirty="0"/>
          </a:p>
          <a:p>
            <a:pPr algn="l" rtl="0"/>
            <a:r>
              <a:rPr lang="en-US" dirty="0" err="1"/>
              <a:t>Eyal</a:t>
            </a:r>
            <a:r>
              <a:rPr lang="en-US" dirty="0"/>
              <a:t> Zinger</a:t>
            </a:r>
          </a:p>
          <a:p>
            <a:pPr algn="l" rtl="0"/>
            <a:endParaRPr lang="en-US" dirty="0"/>
          </a:p>
          <a:p>
            <a:pPr lvl="1" indent="0" algn="l" rtl="0">
              <a:buNone/>
            </a:pPr>
            <a:endParaRPr lang="en-US" sz="2400" dirty="0"/>
          </a:p>
          <a:p>
            <a:pPr lvl="1" indent="0" algn="l" rtl="0">
              <a:buNone/>
            </a:pP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96793" y="3789040"/>
            <a:ext cx="5592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cap="all" spc="-60" dirty="0" smtClean="0">
                <a:solidFill>
                  <a:srgbClr val="D1282E"/>
                </a:solidFill>
                <a:latin typeface="Arial Black"/>
                <a:ea typeface="+mj-ea"/>
                <a:cs typeface="+mj-cs"/>
              </a:rPr>
              <a:t>Acknowledgments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44208" y="5301208"/>
            <a:ext cx="2112369" cy="1296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1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dirty="0" err="1" smtClean="0"/>
              <a:t>Amalia</a:t>
            </a:r>
            <a:r>
              <a:rPr lang="en-US" dirty="0" smtClean="0"/>
              <a:t> </a:t>
            </a:r>
            <a:r>
              <a:rPr lang="en-US" dirty="0" err="1" smtClean="0"/>
              <a:t>Biron-Zigle</a:t>
            </a:r>
            <a:r>
              <a:rPr lang="en-US" dirty="0" smtClean="0"/>
              <a:t> Foundation</a:t>
            </a:r>
            <a:endParaRPr lang="en-US" dirty="0" smtClean="0"/>
          </a:p>
        </p:txBody>
      </p:sp>
      <p:pic>
        <p:nvPicPr>
          <p:cNvPr id="8" name="Picture 2" descr="D:\projects\sim\presentation\mary_curi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5229200"/>
            <a:ext cx="1292194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projects\sim\presentation\is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478" y="5139200"/>
            <a:ext cx="1682456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51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Between species</a:t>
            </a:r>
          </a:p>
          <a:p>
            <a:pPr algn="l" rtl="0"/>
            <a:r>
              <a:rPr lang="en-US" b="0" dirty="0" smtClean="0"/>
              <a:t>Average # of mutations </a:t>
            </a:r>
            <a:r>
              <a:rPr lang="en-US" b="0" dirty="0" smtClean="0"/>
              <a:t>per genome per generation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DDA39DD-F56F-4D5B-9830-607597A41E0F}" type="slidenum">
              <a:rPr lang="he-IL" smtClean="0"/>
              <a:pPr algn="r"/>
              <a:t>2</a:t>
            </a:fld>
            <a:endParaRPr lang="he-IL" dirty="0"/>
          </a:p>
        </p:txBody>
      </p:sp>
      <p:pic>
        <p:nvPicPr>
          <p:cNvPr id="6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843808" y="3212976"/>
            <a:ext cx="3384375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endParaRPr lang="he-IL" sz="2000" dirty="0" smtClean="0"/>
          </a:p>
          <a:p>
            <a:pPr algn="ctr" rtl="0"/>
            <a:r>
              <a:rPr lang="en-US" sz="2000" dirty="0" smtClean="0"/>
              <a:t>Flies: </a:t>
            </a:r>
            <a:r>
              <a:rPr lang="he-IL" sz="2000" dirty="0" smtClean="0"/>
              <a:t>0.455</a:t>
            </a:r>
          </a:p>
          <a:p>
            <a:pPr algn="ctr" rtl="0"/>
            <a:r>
              <a:rPr lang="en-US" sz="1400" dirty="0" err="1" smtClean="0"/>
              <a:t>Keightley</a:t>
            </a:r>
            <a:r>
              <a:rPr lang="en-US" sz="1400" dirty="0" smtClean="0"/>
              <a:t> et al. Gen Res 2009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89384" y="3677543"/>
            <a:ext cx="2438400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Bacteria: </a:t>
            </a:r>
            <a:r>
              <a:rPr lang="he-IL" sz="2000" dirty="0" smtClean="0"/>
              <a:t> 0.0004</a:t>
            </a:r>
          </a:p>
          <a:p>
            <a:pPr algn="ctr" rtl="0"/>
            <a:r>
              <a:rPr lang="en-US" sz="1400" dirty="0" err="1" smtClean="0"/>
              <a:t>Wielgoss</a:t>
            </a:r>
            <a:r>
              <a:rPr lang="en-US" sz="1400" dirty="0" smtClean="0"/>
              <a:t> et al. G3 2011</a:t>
            </a:r>
            <a:endParaRPr lang="he-IL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228184" y="3245495"/>
            <a:ext cx="2984309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Humans: </a:t>
            </a:r>
            <a:r>
              <a:rPr lang="he-IL" sz="2000" dirty="0" smtClean="0"/>
              <a:t> 41</a:t>
            </a:r>
          </a:p>
          <a:p>
            <a:pPr algn="ctr" rtl="0"/>
            <a:r>
              <a:rPr lang="en-US" sz="1400" dirty="0" smtClean="0"/>
              <a:t>Lynch, PNAS 2010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178807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859216" cy="4373563"/>
          </a:xfrm>
        </p:spPr>
        <p:txBody>
          <a:bodyPr/>
          <a:lstStyle/>
          <a:p>
            <a:pPr algn="l" rtl="0"/>
            <a:r>
              <a:rPr lang="en-US" dirty="0" smtClean="0">
                <a:solidFill>
                  <a:schemeClr val="tx2"/>
                </a:solidFill>
              </a:rPr>
              <a:t>Within species</a:t>
            </a:r>
            <a:endParaRPr lang="en-US" dirty="0">
              <a:solidFill>
                <a:schemeClr val="tx2"/>
              </a:solidFill>
            </a:endParaRPr>
          </a:p>
          <a:p>
            <a:pPr algn="l" rtl="0"/>
            <a:r>
              <a:rPr lang="en-US" b="0" dirty="0" smtClean="0"/>
              <a:t>Mutation rate in 69 natural populations of </a:t>
            </a:r>
            <a:r>
              <a:rPr lang="en-US" b="0" i="1" dirty="0" smtClean="0"/>
              <a:t>E. coli</a:t>
            </a:r>
            <a:r>
              <a:rPr lang="en-US" b="0" dirty="0" smtClean="0"/>
              <a:t> </a:t>
            </a:r>
            <a:r>
              <a:rPr lang="en-US" b="0" dirty="0" smtClean="0"/>
              <a:t>	          </a:t>
            </a:r>
            <a:r>
              <a:rPr lang="en-US" sz="1400" b="0" dirty="0" err="1" smtClean="0"/>
              <a:t>Matic</a:t>
            </a:r>
            <a:r>
              <a:rPr lang="en-US" sz="1400" b="0" dirty="0" smtClean="0"/>
              <a:t> </a:t>
            </a:r>
            <a:r>
              <a:rPr lang="en-US" sz="1400" b="0" dirty="0" smtClean="0"/>
              <a:t>et al. 1997</a:t>
            </a:r>
            <a:endParaRPr lang="he-IL" sz="1400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35696" y="2628902"/>
            <a:ext cx="5472608" cy="411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9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26781" r="40303" b="15242"/>
          <a:stretch/>
        </p:blipFill>
        <p:spPr>
          <a:xfrm>
            <a:off x="855406" y="2562577"/>
            <a:ext cx="7244986" cy="4106591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>
                <a:solidFill>
                  <a:schemeClr val="tx2"/>
                </a:solidFill>
              </a:rPr>
              <a:t>Within </a:t>
            </a:r>
            <a:r>
              <a:rPr lang="en-US" dirty="0" smtClean="0">
                <a:solidFill>
                  <a:schemeClr val="tx2"/>
                </a:solidFill>
              </a:rPr>
              <a:t>individuals</a:t>
            </a:r>
          </a:p>
          <a:p>
            <a:pPr algn="l" rtl="0"/>
            <a:r>
              <a:rPr lang="en-US" b="0" dirty="0" smtClean="0"/>
              <a:t>DNA polymerase error rate </a:t>
            </a:r>
            <a:r>
              <a:rPr lang="en-US" b="0" dirty="0" smtClean="0"/>
              <a:t>	</a:t>
            </a:r>
            <a:r>
              <a:rPr lang="en-US" sz="1400" b="0" dirty="0" smtClean="0"/>
              <a:t>Lynch </a:t>
            </a:r>
            <a:r>
              <a:rPr lang="en-US" sz="1400" b="0" dirty="0" smtClean="0"/>
              <a:t>2011</a:t>
            </a:r>
            <a:endParaRPr lang="he-IL" sz="1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91680" y="2771636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TextBox 6"/>
          <p:cNvSpPr txBox="1"/>
          <p:nvPr/>
        </p:nvSpPr>
        <p:spPr>
          <a:xfrm>
            <a:off x="3131840" y="1556792"/>
            <a:ext cx="5517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Q: Why so many polymerases?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05650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898776" cy="4373563"/>
          </a:xfrm>
        </p:spPr>
        <p:txBody>
          <a:bodyPr/>
          <a:lstStyle/>
          <a:p>
            <a:pPr algn="l" rtl="0"/>
            <a:r>
              <a:rPr lang="en-US" dirty="0" smtClean="0"/>
              <a:t>In </a:t>
            </a:r>
            <a:r>
              <a:rPr lang="en-US" i="1" dirty="0" smtClean="0"/>
              <a:t>E. coli:</a:t>
            </a:r>
            <a:endParaRPr lang="en-US" b="0" i="1" dirty="0" smtClean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Error prone polymerase induced by stress responses:</a:t>
            </a:r>
          </a:p>
          <a:p>
            <a:pPr marL="800100" lvl="1" indent="-342900" algn="l" rtl="0"/>
            <a:r>
              <a:rPr lang="en-US" b="0" dirty="0" smtClean="0"/>
              <a:t>SOS response</a:t>
            </a:r>
          </a:p>
          <a:p>
            <a:pPr marL="800100" lvl="1" indent="-342900" algn="l" rtl="0"/>
            <a:r>
              <a:rPr lang="en-US" b="0" dirty="0" smtClean="0"/>
              <a:t>DNA damage</a:t>
            </a:r>
          </a:p>
          <a:p>
            <a:pPr marL="800100" lvl="1" indent="-342900" algn="l" rtl="0"/>
            <a:r>
              <a:rPr lang="en-US" b="0" dirty="0" smtClean="0"/>
              <a:t>Starvation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Mismatch repair system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Other mechanisms:</a:t>
            </a:r>
          </a:p>
          <a:p>
            <a:pPr marL="800100" lvl="1" indent="-342900" algn="l" rtl="0"/>
            <a:r>
              <a:rPr lang="en-US" dirty="0" err="1" smtClean="0"/>
              <a:t>Galhardo</a:t>
            </a:r>
            <a:r>
              <a:rPr lang="en-US" dirty="0" smtClean="0"/>
              <a:t> et al. 2007</a:t>
            </a:r>
          </a:p>
          <a:p>
            <a:pPr marL="800100" lvl="1" indent="-342900" algn="l" rtl="0"/>
            <a:r>
              <a:rPr lang="en-US" dirty="0" smtClean="0"/>
              <a:t>Al </a:t>
            </a:r>
            <a:r>
              <a:rPr lang="en-US" dirty="0" err="1" smtClean="0"/>
              <a:t>Mamun</a:t>
            </a:r>
            <a:r>
              <a:rPr lang="en-US" dirty="0" smtClean="0"/>
              <a:t>, Science 2012</a:t>
            </a:r>
          </a:p>
          <a:p>
            <a:pPr marL="800100" lvl="1" indent="-342900" algn="l" rtl="0"/>
            <a:endParaRPr lang="en-US" b="0" dirty="0"/>
          </a:p>
          <a:p>
            <a:pPr marL="342900" indent="-342900"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76256" y="1340768"/>
            <a:ext cx="28083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1600" dirty="0" smtClean="0"/>
              <a:t>Rosenberg et al. 2012</a:t>
            </a:r>
            <a:endParaRPr lang="he-IL" sz="1600" dirty="0"/>
          </a:p>
        </p:txBody>
      </p:sp>
    </p:spTree>
    <p:extLst>
      <p:ext uri="{BB962C8B-B14F-4D97-AF65-F5344CB8AC3E}">
        <p14:creationId xmlns:p14="http://schemas.microsoft.com/office/powerpoint/2010/main" val="153881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68168" y="173981"/>
            <a:ext cx="2164434" cy="2160379"/>
            <a:chOff x="168168" y="173981"/>
            <a:chExt cx="2164434" cy="2160379"/>
          </a:xfrm>
        </p:grpSpPr>
        <p:pic>
          <p:nvPicPr>
            <p:cNvPr id="7" name="Picture 5" descr="D:\My Documents\yoavram\sim\presentation\Chlamydomonas_(10000x)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3"/>
            <a:stretch/>
          </p:blipFill>
          <p:spPr bwMode="auto">
            <a:xfrm>
              <a:off x="172602" y="223696"/>
              <a:ext cx="2160000" cy="211066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68168" y="173981"/>
              <a:ext cx="14542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Green </a:t>
              </a:r>
              <a:r>
                <a:rPr lang="en-US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algea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54346" y="2763416"/>
            <a:ext cx="2160000" cy="1656184"/>
            <a:chOff x="154346" y="2622253"/>
            <a:chExt cx="2160000" cy="1656184"/>
          </a:xfrm>
        </p:grpSpPr>
        <p:pic>
          <p:nvPicPr>
            <p:cNvPr id="10" name="Picture 4" descr="D:\My Documents\yoavram\sim\presentation\Bacillus_subtili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2622253"/>
              <a:ext cx="2160000" cy="16200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66395" y="3909105"/>
              <a:ext cx="18133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B</a:t>
              </a:r>
              <a:r>
                <a:rPr lang="en-US" i="1" dirty="0"/>
                <a:t>acillus </a:t>
              </a:r>
              <a:r>
                <a:rPr lang="en-US" i="1" dirty="0" err="1" smtClean="0"/>
                <a:t>subtilis</a:t>
              </a:r>
              <a:endParaRPr lang="he-IL" i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54346" y="4800600"/>
            <a:ext cx="2190635" cy="1752600"/>
            <a:chOff x="154346" y="4495800"/>
            <a:chExt cx="2190635" cy="1752600"/>
          </a:xfrm>
        </p:grpSpPr>
        <p:pic>
          <p:nvPicPr>
            <p:cNvPr id="13" name="Picture 2" descr="Drosophila melanogaster - side (aka)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4495800"/>
              <a:ext cx="2160000" cy="1674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467544" y="5879068"/>
              <a:ext cx="18774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D. Melanogaster</a:t>
              </a:r>
              <a:endParaRPr lang="he-IL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403569" y="292082"/>
            <a:ext cx="1921281" cy="1696758"/>
            <a:chOff x="2572675" y="2659186"/>
            <a:chExt cx="1921281" cy="1696758"/>
          </a:xfrm>
        </p:grpSpPr>
        <p:pic>
          <p:nvPicPr>
            <p:cNvPr id="16" name="Picture 4" descr="http://upload.wikimedia.org/wikipedia/commons/thumb/6/6a/CelegansGoldsteinLabUNC.jpg/200px-CelegansGoldsteinLabUNC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8956" y="2659186"/>
              <a:ext cx="1905000" cy="1619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2572675" y="3986612"/>
              <a:ext cx="13644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Nematodes</a:t>
              </a:r>
              <a:endParaRPr lang="he-IL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838450" y="4838700"/>
            <a:ext cx="2571750" cy="1790700"/>
            <a:chOff x="2623369" y="4533900"/>
            <a:chExt cx="2571750" cy="1790700"/>
          </a:xfrm>
        </p:grpSpPr>
        <p:pic>
          <p:nvPicPr>
            <p:cNvPr id="19" name="Picture 6" descr="http://upload.wikimedia.org/wikipedia/commons/thumb/0/0a/TB_Culture.jpg/270px-TB_Culture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369" y="4533900"/>
              <a:ext cx="2571750" cy="17145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3064227" y="5955268"/>
              <a:ext cx="1736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 smtClean="0">
                  <a:solidFill>
                    <a:schemeClr val="bg1"/>
                  </a:solidFill>
                </a:rPr>
                <a:t>M. tuberculosis</a:t>
              </a:r>
              <a:endParaRPr lang="he-IL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943600" y="2365524"/>
            <a:ext cx="2381250" cy="2017892"/>
            <a:chOff x="6477000" y="2641545"/>
            <a:chExt cx="2381250" cy="2017892"/>
          </a:xfrm>
        </p:grpSpPr>
        <p:pic>
          <p:nvPicPr>
            <p:cNvPr id="22" name="Picture 8" descr="http://upload.wikimedia.org/wikipedia/commons/thumb/3/32/EscherichiaColi_NIAID.jpg/250px-EscherichiaColi_NIAID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2659186"/>
              <a:ext cx="2381250" cy="2000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8036773" y="2641545"/>
              <a:ext cx="8130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E. coli</a:t>
              </a:r>
              <a:endParaRPr lang="he-IL" i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084168" y="4838700"/>
            <a:ext cx="2240682" cy="1674933"/>
            <a:chOff x="-2426778" y="3052406"/>
            <a:chExt cx="2240682" cy="1674933"/>
          </a:xfrm>
        </p:grpSpPr>
        <p:pic>
          <p:nvPicPr>
            <p:cNvPr id="25" name="Picture 10" descr="http://upload.wikimedia.org/wikipedia/commons/thumb/7/74/Listeria_monocytogenes_PHIL_2287_lores.jpg/230px-Listeria_monocytogenes_PHIL_2287_lores.jp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78" b="21667"/>
            <a:stretch/>
          </p:blipFill>
          <p:spPr bwMode="auto">
            <a:xfrm>
              <a:off x="-2376846" y="3052406"/>
              <a:ext cx="2190750" cy="1636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/>
            <p:cNvSpPr/>
            <p:nvPr/>
          </p:nvSpPr>
          <p:spPr>
            <a:xfrm>
              <a:off x="-2426778" y="4358007"/>
              <a:ext cx="21339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/>
                <a:t> L. </a:t>
              </a:r>
              <a:r>
                <a:rPr lang="en-US" i="1" dirty="0" err="1"/>
                <a:t>monocytogenes</a:t>
              </a:r>
              <a:endParaRPr lang="he-IL" i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636675" y="2204896"/>
            <a:ext cx="2799421" cy="2214704"/>
            <a:chOff x="6100066" y="223696"/>
            <a:chExt cx="2799421" cy="2214704"/>
          </a:xfrm>
        </p:grpSpPr>
        <p:pic>
          <p:nvPicPr>
            <p:cNvPr id="29" name="Picture 12" descr="natural alternative cancer treatments therapy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066" y="223696"/>
              <a:ext cx="2758184" cy="2206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/>
            <p:cNvSpPr/>
            <p:nvPr/>
          </p:nvSpPr>
          <p:spPr>
            <a:xfrm>
              <a:off x="6880986" y="2069068"/>
              <a:ext cx="20185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Breast cancer cell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3" name="Title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he-IL" dirty="0" smtClean="0"/>
              <a:t>	</a:t>
            </a:r>
            <a:r>
              <a:rPr lang="en-US" dirty="0" smtClean="0"/>
              <a:t>      Evidence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9287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3224"/>
            <a:ext cx="8147248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Consequences of stress-induced </a:t>
            </a:r>
            <a:r>
              <a:rPr lang="en-US" dirty="0" smtClean="0"/>
              <a:t>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859216" cy="4373563"/>
          </a:xfrm>
        </p:spPr>
        <p:txBody>
          <a:bodyPr>
            <a:normAutofit/>
          </a:bodyPr>
          <a:lstStyle/>
          <a:p>
            <a:pPr algn="ctr" rtl="0"/>
            <a:endParaRPr lang="en-US" sz="3200" dirty="0" smtClean="0"/>
          </a:p>
          <a:p>
            <a:pPr algn="ctr" rtl="0"/>
            <a:endParaRPr lang="en-US" sz="3200" dirty="0"/>
          </a:p>
          <a:p>
            <a:pPr algn="ctr" rtl="0"/>
            <a:r>
              <a:rPr lang="en-US" sz="3200" dirty="0" smtClean="0"/>
              <a:t>Q: How </a:t>
            </a:r>
            <a:r>
              <a:rPr lang="en-US" sz="3200" dirty="0" smtClean="0"/>
              <a:t>does SIM affect evolution</a:t>
            </a:r>
            <a:r>
              <a:rPr lang="en-US" sz="3200" dirty="0" smtClean="0"/>
              <a:t>?</a:t>
            </a:r>
          </a:p>
          <a:p>
            <a:pPr algn="ctr" rtl="0"/>
            <a:endParaRPr lang="en-US" sz="3200" dirty="0"/>
          </a:p>
          <a:p>
            <a:pPr algn="ctr" rtl="0"/>
            <a:r>
              <a:rPr lang="en-US" sz="3200" dirty="0" smtClean="0"/>
              <a:t>Focus: Adaptive Peak Shift</a:t>
            </a:r>
            <a:endParaRPr lang="en-US" sz="3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5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peak shifts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b="0" dirty="0" smtClean="0"/>
              <a:t>This problem was introduces by Sewall Wright in 1931:</a:t>
            </a:r>
          </a:p>
          <a:p>
            <a:pPr algn="l" rtl="0"/>
            <a:endParaRPr lang="en-US" dirty="0" smtClean="0"/>
          </a:p>
          <a:p>
            <a:pPr algn="l" rtl="0"/>
            <a:r>
              <a:rPr lang="en-US" sz="2800" dirty="0" smtClean="0"/>
              <a:t>If a new adaptation requires several, separately deleterious mutations, how can it evolve?</a:t>
            </a:r>
            <a:endParaRPr lang="he-IL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2" descr="http://media-1.web.britannica.com/eb-media/78/41278-004-5D2683F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765" y="3849960"/>
            <a:ext cx="2305643" cy="2819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66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 flipH="1">
            <a:off x="6804248" y="-27384"/>
            <a:ext cx="2138213" cy="3240360"/>
            <a:chOff x="6935701" y="3545992"/>
            <a:chExt cx="2138213" cy="3240360"/>
          </a:xfrm>
        </p:grpSpPr>
        <p:pic>
          <p:nvPicPr>
            <p:cNvPr id="9" name="Picture 2" descr="bat wing bone compar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5701" y="3546352"/>
              <a:ext cx="2138213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7943813" y="3545992"/>
              <a:ext cx="1008112" cy="7471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ln>
                  <a:solidFill>
                    <a:schemeClr val="bg1"/>
                  </a:solidFill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 rtl="0"/>
            <a:r>
              <a:rPr lang="en-US" dirty="0" smtClean="0"/>
              <a:t>Criteria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Adaptation requires a change in two or more traits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Change in only one trait causes reduced fitness</a:t>
            </a:r>
          </a:p>
          <a:p>
            <a:pPr algn="l" rtl="0"/>
            <a:r>
              <a:rPr lang="en-US" dirty="0" smtClean="0"/>
              <a:t>Wings and bones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Flying with heavy bones is costly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Walking and climbing with light bones is dangerous</a:t>
            </a:r>
          </a:p>
          <a:p>
            <a:pPr algn="l" rtl="0"/>
            <a:r>
              <a:rPr lang="en-US" dirty="0" smtClean="0"/>
              <a:t>New metabolic pathway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Two new proteins required – pump and enzyme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each is wasteful without the other</a:t>
            </a:r>
          </a:p>
          <a:p>
            <a:pPr algn="l" rtl="0"/>
            <a:r>
              <a:rPr lang="en-US" dirty="0" smtClean="0"/>
              <a:t>Adaptation to high UV</a:t>
            </a:r>
            <a:r>
              <a:rPr lang="en-US" b="0" dirty="0" smtClean="0"/>
              <a:t> </a:t>
            </a:r>
            <a:r>
              <a:rPr lang="en-US" b="0" dirty="0"/>
              <a:t>(Haldane 1932, p. </a:t>
            </a:r>
            <a:r>
              <a:rPr lang="en-US" b="0" dirty="0" smtClean="0"/>
              <a:t>175)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Dark skin – increased pigmentation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Vitamin D storage in the liver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308304" y="3573016"/>
            <a:ext cx="1639019" cy="2600919"/>
            <a:chOff x="7255383" y="692696"/>
            <a:chExt cx="1639019" cy="2600919"/>
          </a:xfrm>
        </p:grpSpPr>
        <p:pic>
          <p:nvPicPr>
            <p:cNvPr id="6" name="Picture 4" descr="Fig. 4.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3" r="55409" b="41419"/>
            <a:stretch/>
          </p:blipFill>
          <p:spPr bwMode="auto">
            <a:xfrm>
              <a:off x="7255383" y="692696"/>
              <a:ext cx="1639019" cy="2354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7255383" y="3047394"/>
              <a:ext cx="98777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/>
              <a:r>
                <a:rPr lang="en-US" sz="1000" dirty="0" smtClean="0"/>
                <a:t>Xiao et al. 2011</a:t>
              </a:r>
              <a:endParaRPr lang="he-IL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9207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1315</TotalTime>
  <Words>420</Words>
  <Application>Microsoft Office PowerPoint</Application>
  <PresentationFormat>On-screen Show (4:3)</PresentationFormat>
  <Paragraphs>122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Essential</vt:lpstr>
      <vt:lpstr>The evolution  of  Stress induced mutation</vt:lpstr>
      <vt:lpstr>Variability in mutation rates</vt:lpstr>
      <vt:lpstr>Variability in mutation rates</vt:lpstr>
      <vt:lpstr>Variability in mutation rates</vt:lpstr>
      <vt:lpstr>Stress-induced mutation</vt:lpstr>
      <vt:lpstr>       Evidence</vt:lpstr>
      <vt:lpstr>Consequences of stress-induced mutation</vt:lpstr>
      <vt:lpstr>Adaptive peak shifts</vt:lpstr>
      <vt:lpstr>examples</vt:lpstr>
      <vt:lpstr>Simple landscape </vt:lpstr>
      <vt:lpstr>Rugged landscape</vt:lpstr>
      <vt:lpstr>Adaptive Peak shift</vt:lpstr>
      <vt:lpstr>SIM &amp; rugged landscape</vt:lpstr>
      <vt:lpstr>Adaptation rate CM: constitutive mutation SIM: stress-induced mutation</vt:lpstr>
      <vt:lpstr>Evolutionary efficiency: SIM is more efficient than CM</vt:lpstr>
      <vt:lpstr>Conclusion</vt:lpstr>
    </vt:vector>
  </TitlesOfParts>
  <Company>TAU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Stress-induced mutagenesis: population genetics models</dc:title>
  <dc:creator>Yoav Ram</dc:creator>
  <cp:lastModifiedBy>Yoav Ram</cp:lastModifiedBy>
  <cp:revision>39</cp:revision>
  <dcterms:created xsi:type="dcterms:W3CDTF">2013-10-16T06:44:56Z</dcterms:created>
  <dcterms:modified xsi:type="dcterms:W3CDTF">2014-06-08T09:01:10Z</dcterms:modified>
</cp:coreProperties>
</file>